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258" r:id="rId3"/>
    <p:sldId id="261" r:id="rId4"/>
    <p:sldId id="269" r:id="rId5"/>
    <p:sldId id="273" r:id="rId6"/>
    <p:sldId id="256" r:id="rId7"/>
    <p:sldId id="272" r:id="rId8"/>
    <p:sldId id="271" r:id="rId9"/>
    <p:sldId id="268" r:id="rId10"/>
    <p:sldId id="274" r:id="rId11"/>
    <p:sldId id="276" r:id="rId12"/>
    <p:sldId id="281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442" autoAdjust="0"/>
    <p:restoredTop sz="98415" autoAdjust="0"/>
  </p:normalViewPr>
  <p:slideViewPr>
    <p:cSldViewPr>
      <p:cViewPr>
        <p:scale>
          <a:sx n="70" d="100"/>
          <a:sy n="70" d="100"/>
        </p:scale>
        <p:origin x="-216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</a:t>
            </a:r>
            <a:r>
              <a:rPr lang="ru-RU" sz="2800" dirty="0" smtClean="0">
                <a:solidFill>
                  <a:srgbClr val="7030A0"/>
                </a:solidFill>
              </a:rPr>
              <a:t>1 228 484,7 тыс.руб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554"/>
          <c:y val="1.2702078906914632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672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-1228484,7т.р.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2.2081787428681408E-2"/>
                  <c:y val="1.995993344244008E-3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3.2738423992827795E-2"/>
                  <c:y val="6.282194852557535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4.2396628190127184E-2"/>
                  <c:y val="6.8740417181612112E-2"/>
                </c:manualLayout>
              </c:layout>
              <c:dLblPos val="bestFit"/>
              <c:showPercent val="1"/>
            </c:dLbl>
            <c:dLbl>
              <c:idx val="6"/>
              <c:layout>
                <c:manualLayout>
                  <c:x val="3.5863488780689456E-2"/>
                  <c:y val="5.9582251628516873E-2"/>
                </c:manualLayout>
              </c:layout>
              <c:dLblPos val="bestFit"/>
              <c:showPercent val="1"/>
            </c:dLbl>
            <c:dLbl>
              <c:idx val="8"/>
              <c:layout>
                <c:manualLayout>
                  <c:x val="4.7518228630481591E-3"/>
                  <c:y val="2.2748723207698341E-3"/>
                </c:manualLayout>
              </c:layout>
              <c:dLblPos val="bestFit"/>
              <c:showPercent val="1"/>
            </c:dLbl>
            <c:dLblPos val="bestFit"/>
            <c:showPercent val="1"/>
          </c:dLbls>
          <c:cat>
            <c:strRef>
              <c:f>Лист1!$A$2:$A$10</c:f>
              <c:strCache>
                <c:ptCount val="9"/>
                <c:pt idx="0">
                  <c:v>Общегосударственые вопросы: 69 576,1</c:v>
                </c:pt>
                <c:pt idx="1">
                  <c:v>Национальная безопасность и правоохранительная деятельность: 3 029,9</c:v>
                </c:pt>
                <c:pt idx="2">
                  <c:v>Национальная экономика: 37 839,3</c:v>
                </c:pt>
                <c:pt idx="3">
                  <c:v>Жилищно-коммунальное хозяйство: 47 489,5</c:v>
                </c:pt>
                <c:pt idx="4">
                  <c:v>Образование: 933 311,0</c:v>
                </c:pt>
                <c:pt idx="5">
                  <c:v>Культура и кинематография: 68 139,2</c:v>
                </c:pt>
                <c:pt idx="6">
                  <c:v>Социальная политика: 22 774,4</c:v>
                </c:pt>
                <c:pt idx="7">
                  <c:v>Физическая культура и спорт: 42 207,5</c:v>
                </c:pt>
                <c:pt idx="8">
                  <c:v>Обслуживание государственного и муниципального долга: 4 117,8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69576.100000000006</c:v>
                </c:pt>
                <c:pt idx="1">
                  <c:v>3029.9</c:v>
                </c:pt>
                <c:pt idx="2">
                  <c:v>37839.300000000003</c:v>
                </c:pt>
                <c:pt idx="3">
                  <c:v>47489.5</c:v>
                </c:pt>
                <c:pt idx="4">
                  <c:v>933311</c:v>
                </c:pt>
                <c:pt idx="5">
                  <c:v>68139.199999999997</c:v>
                </c:pt>
                <c:pt idx="6">
                  <c:v>22774.400000000001</c:v>
                </c:pt>
                <c:pt idx="7">
                  <c:v>42207.5</c:v>
                </c:pt>
                <c:pt idx="8">
                  <c:v>4117.8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626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1.xls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за 1 полугодие 2021 года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ДОХОДЫ ВСЕГО  1 308 342,2 </a:t>
            </a:r>
            <a:r>
              <a:rPr lang="ru-RU" sz="27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тыс.руб.</a:t>
            </a:r>
            <a:endParaRPr lang="ru-RU" sz="27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11388" y="2006600"/>
          <a:ext cx="3873500" cy="3384550"/>
        </p:xfrm>
        <a:graphic>
          <a:graphicData uri="http://schemas.openxmlformats.org/presentationml/2006/ole">
            <p:oleObj spid="_x0000_s31746" name="Worksheet" r:id="rId4" imgW="2790943" imgH="243840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1500174"/>
            <a:ext cx="185738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Дотации       166 011,0</a:t>
            </a:r>
          </a:p>
          <a:p>
            <a:pPr algn="ctr"/>
            <a:endParaRPr lang="ru-RU" sz="1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3116"/>
            <a:ext cx="185738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/>
              <a:t>Субсидии     200 662,9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86058"/>
            <a:ext cx="185738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Субвенции</a:t>
            </a:r>
            <a:r>
              <a:rPr lang="ru-RU" sz="1400" i="1" dirty="0" smtClean="0"/>
              <a:t>   </a:t>
            </a:r>
            <a:r>
              <a:rPr lang="ru-RU" sz="1400" dirty="0" smtClean="0"/>
              <a:t>634 188,9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1357298"/>
            <a:ext cx="2500330" cy="42862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Налог</a:t>
            </a:r>
            <a:r>
              <a:rPr lang="ru-RU" sz="1200" baseline="0" dirty="0"/>
              <a:t> на доходы физических лиц  </a:t>
            </a:r>
            <a:r>
              <a:rPr lang="ru-RU" sz="1200" baseline="0" dirty="0" smtClean="0"/>
              <a:t>                                                                                    </a:t>
            </a:r>
          </a:p>
          <a:p>
            <a:r>
              <a:rPr lang="ru-RU" sz="1200" dirty="0" smtClean="0"/>
              <a:t>                                                157 781,1</a:t>
            </a:r>
            <a:endParaRPr lang="ru-RU" sz="800" baseline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1857364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Акцизы по подакцизным</a:t>
            </a:r>
            <a:r>
              <a:rPr lang="ru-RU" sz="1200" baseline="0" dirty="0"/>
              <a:t> товарам  </a:t>
            </a:r>
            <a:r>
              <a:rPr lang="ru-RU" sz="1200" baseline="0" dirty="0" smtClean="0"/>
              <a:t>                                   </a:t>
            </a:r>
          </a:p>
          <a:p>
            <a:r>
              <a:rPr lang="ru-RU" sz="1200" dirty="0" smtClean="0"/>
              <a:t>                                                  11 632,0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2357430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Налоги на совокупный доход        </a:t>
            </a:r>
            <a:r>
              <a:rPr lang="ru-RU" sz="1200" dirty="0" smtClean="0"/>
              <a:t>  </a:t>
            </a:r>
          </a:p>
          <a:p>
            <a:r>
              <a:rPr lang="ru-RU" sz="1200" dirty="0" smtClean="0"/>
              <a:t>                                                  24 878,3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2857496"/>
            <a:ext cx="250033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Налоги на имущество   </a:t>
            </a:r>
            <a:r>
              <a:rPr lang="ru-RU" sz="1200" dirty="0" smtClean="0"/>
              <a:t>       42 329,6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3714752"/>
            <a:ext cx="250033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Госпошлина                              7 909,5              </a:t>
            </a:r>
            <a:r>
              <a:rPr lang="ru-RU" sz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             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4071942"/>
            <a:ext cx="2500330" cy="42862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ysClr val="windowText" lastClr="000000"/>
                </a:solidFill>
                <a:latin typeface="Calibri"/>
              </a:rPr>
              <a:t>Доходы от использования имущества          </a:t>
            </a:r>
            <a:r>
              <a:rPr lang="ru-RU" sz="1200" dirty="0" smtClean="0">
                <a:solidFill>
                  <a:sysClr val="windowText" lastClr="000000"/>
                </a:solidFill>
                <a:latin typeface="Calibri"/>
              </a:rPr>
              <a:t>                    19 597,5                            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4572008"/>
            <a:ext cx="2500330" cy="500066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ysClr val="windowText" lastClr="000000"/>
                </a:solidFill>
                <a:latin typeface="Calibri"/>
              </a:rPr>
              <a:t>Платежи</a:t>
            </a:r>
            <a:r>
              <a:rPr lang="ru-RU" sz="1200" baseline="0" dirty="0">
                <a:solidFill>
                  <a:sysClr val="windowText" lastClr="000000"/>
                </a:solidFill>
                <a:latin typeface="Calibri"/>
              </a:rPr>
              <a:t> при пользовании природными ресурсами   </a:t>
            </a:r>
            <a:r>
              <a:rPr lang="ru-RU" sz="1200" baseline="0" dirty="0" smtClean="0">
                <a:solidFill>
                  <a:sysClr val="windowText" lastClr="000000"/>
                </a:solidFill>
                <a:latin typeface="Calibri"/>
              </a:rPr>
              <a:t>    3 788,3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5143512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Доходы от продажи </a:t>
            </a:r>
            <a:r>
              <a:rPr lang="ru-RU" sz="1200" dirty="0" smtClean="0"/>
              <a:t>матер. </a:t>
            </a:r>
            <a:r>
              <a:rPr lang="ru-RU" sz="1200" dirty="0"/>
              <a:t>и </a:t>
            </a:r>
            <a:r>
              <a:rPr lang="ru-RU" sz="1200" dirty="0" smtClean="0"/>
              <a:t>нематериальных</a:t>
            </a:r>
            <a:r>
              <a:rPr lang="ru-RU" sz="1200" baseline="0" dirty="0" smtClean="0"/>
              <a:t> </a:t>
            </a:r>
            <a:r>
              <a:rPr lang="ru-RU" sz="1200" dirty="0" smtClean="0"/>
              <a:t>активов   15 211,1</a:t>
            </a:r>
            <a:r>
              <a:rPr lang="ru-RU" sz="800" dirty="0" smtClean="0"/>
              <a:t>                                         </a:t>
            </a:r>
            <a:endParaRPr lang="ru-RU" sz="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5643578"/>
            <a:ext cx="2500330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Штрафы </a:t>
            </a:r>
            <a:r>
              <a:rPr lang="ru-RU" sz="1200" dirty="0" smtClean="0"/>
              <a:t>                                    1 904,1</a:t>
            </a:r>
            <a:endParaRPr lang="ru-RU" sz="1200" dirty="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6000760" y="1357298"/>
            <a:ext cx="285752" cy="5143536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2071670" y="1428736"/>
            <a:ext cx="285752" cy="5286412"/>
          </a:xfrm>
          <a:prstGeom prst="rightBrace">
            <a:avLst>
              <a:gd name="adj1" fmla="val 8333"/>
              <a:gd name="adj2" fmla="val 49065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57950" y="6000768"/>
            <a:ext cx="2500330" cy="42862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Другие налоговые и неналоговые        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                                                     3 427,7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1428736"/>
            <a:ext cx="1714512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1 019 796,2 - 65%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1428736"/>
            <a:ext cx="1714512" cy="3571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288 546,0 - 22%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57950" y="3214686"/>
            <a:ext cx="250033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Налог за пользование природными ресурсами                                      86,8           </a:t>
            </a:r>
            <a:r>
              <a:rPr lang="ru-RU" sz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              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3357562"/>
            <a:ext cx="1857388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Прочие безвозмездные поступления       791,4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5072074"/>
            <a:ext cx="1857388" cy="7858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Доходы бюджетов бюджетной системы РФ                      2 066,7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4143380"/>
            <a:ext cx="1857388" cy="857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Иные межбюджетные трансферты</a:t>
            </a:r>
            <a:r>
              <a:rPr lang="ru-RU" sz="1400" i="1" dirty="0" smtClean="0"/>
              <a:t>   </a:t>
            </a:r>
            <a:r>
              <a:rPr lang="ru-RU" sz="1400" dirty="0" smtClean="0"/>
              <a:t>36 457,3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5929330"/>
            <a:ext cx="1857388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Возврат остатков субсидий, субвенций                         </a:t>
            </a:r>
          </a:p>
          <a:p>
            <a:pPr algn="just"/>
            <a:r>
              <a:rPr lang="ru-RU" sz="1400" dirty="0" smtClean="0"/>
              <a:t>                         -20 382,0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бюджетных ассигнований по муниципальным  программам и непрограммным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за 1 полугодие 2021 года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5"/>
          <a:ext cx="9143999" cy="545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2552"/>
                <a:gridCol w="1126905"/>
                <a:gridCol w="965919"/>
                <a:gridCol w="1046412"/>
                <a:gridCol w="692211"/>
              </a:tblGrid>
              <a:tr h="568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 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года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воспитания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1 211 958,4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813 175,4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67,1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 anchor="b"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511 992,9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371 644,4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72,6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421 801,7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312 831,0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74,2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227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«Развитие системы воспитания и дополнительного образования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детей"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150 318,8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76 147,0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26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29 110,3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14 814,9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77 951,0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31 740,0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40,7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20 783,7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5 998,1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28,9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26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«Создание условий для развития физической культуры и спорта, формирование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здорового образа жизни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населения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75 409,0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42 207,5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культуры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171 484,8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68 139,2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39,7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55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"Организация досуга и представление услуг организаций культуры"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75 852,5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40 573,5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64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«Развитие библиотечного дела"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35 131,3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19 202,0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54,7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751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«Развитие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музейного дела»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0330000000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10 159,1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5 466,1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53,8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26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50 341,9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2 897,6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-4"/>
          <a:ext cx="9144001" cy="712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060"/>
                <a:gridCol w="1207399"/>
                <a:gridCol w="918624"/>
                <a:gridCol w="1000132"/>
                <a:gridCol w="785786"/>
              </a:tblGrid>
              <a:tr h="62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населения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40 662,6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18 329,4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45,1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35 541,5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15 865,3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44,6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3 300,0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1 425,1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43,2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1 821,1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развития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«Развитие системы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социального партнерства, улучшение условий и охраны труда»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0550000000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«Развитие гражданской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обороны, системы предупреждения и ликвидации последствий чрезвычайных ситуаций, реализация мер пожарной безопасности на 2020-2024 годы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5 394,0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3 020,0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19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Предупреждение,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спасение, помощь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5 173,6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2 838,3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53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«Пожарная безопасность»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«Построение и развитие аппаратно-программного комплекса «Безопасный город»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0630000000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82,1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хозяйства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295 702,3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83 920,5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289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«Территориальное развитие (градостроительство)»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4 480,0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69 062,6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14 763,9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-1" y="-4"/>
          <a:ext cx="9144001" cy="681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060"/>
                <a:gridCol w="1207399"/>
                <a:gridCol w="918624"/>
                <a:gridCol w="1000132"/>
                <a:gridCol w="785786"/>
              </a:tblGrid>
              <a:tr h="62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 полугодие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года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53 313,6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10 813,0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39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48 857,6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15 392,4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113 423,1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37 839,3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33,4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6 565,4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4 131,9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62,9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25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эффективности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1 602,4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66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управление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47 587,8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25 889,4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54,4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40 068,6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22 462,4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0920000000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2 948,6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1 570,8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192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«Государственная регистрация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актов гражданского состояния"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0930000000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4 570,6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1 856,2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538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политики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5 074,3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2 699,9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53,2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на 2020-2024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годы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394 396,6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126 492,9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32,1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93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институтов гражданского общества и поддержки социально-ориентированных некоммерческих организаций, осуществляющих деятельность на территории муниципального образования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«Город Воткинск»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98,4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3"/>
          <a:ext cx="9144001" cy="557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060"/>
                <a:gridCol w="1207399"/>
                <a:gridCol w="965919"/>
                <a:gridCol w="1046412"/>
                <a:gridCol w="692211"/>
              </a:tblGrid>
              <a:tr h="612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года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12,3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446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муниципальными финансами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60 079,6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24 928,5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41,5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68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бюджетного процесса в муниципальном образовании «Город Воткинск»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60 023,6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24 922,0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712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«Повышение эффективности расходов бюджета»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1420000000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268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имуществом и земельными ресурсами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17 468,2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13 831,9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79,2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341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«Формирование современной городской среды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» на территории муниципального образования «Город Воткинск» на 2018-2024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145 913,0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00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туризма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022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«Профилактика правонарушений на 2020-2024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5341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«Гармонизация межнациональных отношений, профилактика терроризма и экстремизма на 2020-2024 годы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4003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11 956,9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5 337,3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44,6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2 485 390,9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1 228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484,7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49,4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за 1 полугодие 2021 год согласно классификации доходов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3"/>
          <a:ext cx="9144000" cy="607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536956"/>
                <a:gridCol w="1206508"/>
                <a:gridCol w="1571636"/>
                <a:gridCol w="1000100"/>
              </a:tblGrid>
              <a:tr h="467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 2021 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38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524 816,6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247 684,8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47,2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26788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302 098,0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130 970,3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43,4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26788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302 098,0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r>
                        <a:rPr lang="ru-RU" sz="12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970,3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43,4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5987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1 03 02000 01 0000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20 880,0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1200" b="1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822,8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47,0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33594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24 365,0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23 937,7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98,2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43099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10 175,0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10 376,1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102,0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35718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65,0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459,7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7 раз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61883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14 125,0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13 101,9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92,8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29825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102 299,0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35 754,7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19655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27 851,0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3 850,5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13,8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4022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74 448,0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31 904,2 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42,9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021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1 07 00000 00 0000 000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НАЛОГ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НА ДОБЫЧУ ОБЩЕРАСПРОСТРАНЕННЫХ ПОЛЕЗНЫХ ИСКОПАЕМЫХ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37,4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788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13 619,0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6 723,4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49,4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85009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35 826,0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17 785,7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49,6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3999" cy="708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559"/>
                <a:gridCol w="3692410"/>
                <a:gridCol w="1500976"/>
                <a:gridCol w="1417587"/>
                <a:gridCol w="638467"/>
              </a:tblGrid>
              <a:tr h="637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2021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исполнения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113361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25 898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12 787,0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49,4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291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земли, находящиеся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475,9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46,7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222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60,0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18,6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291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6 586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2 783,2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42,3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6533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11 09080 04 0000 120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  <a:ea typeface="Arial Unicode MS" pitchFamily="34" charset="-128"/>
                          <a:cs typeface="Arial Unicode MS" pitchFamily="34" charset="-128"/>
                        </a:rPr>
                        <a:t>Прочие поступления от использования имущества, находящегося в собственности  городских 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1 679,6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84,0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65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3 500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3 431,3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98,0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012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3 500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3 431,3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98,0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898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65,9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12,4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3480276"/>
                <a:gridCol w="1356444"/>
                <a:gridCol w="1436235"/>
                <a:gridCol w="1085127"/>
              </a:tblGrid>
              <a:tr h="685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 2021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57111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1 13 02064 04 0000 130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Доходы, поступающие в порядке возмещения расходов, понесенных в связи с эксплуатацией имущества городских округов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30,0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28,1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93,7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569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500,0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37,8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7,6</a:t>
                      </a:r>
                      <a:endParaRPr lang="ru-RU" sz="12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620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</a:t>
                      </a:r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МАТЕРИАЛЬНЫХ </a:t>
                      </a:r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14 825,0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14 218,2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95,9</a:t>
                      </a:r>
                      <a:endParaRPr lang="ru-RU" sz="12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5696">
                <a:tc>
                  <a:txBody>
                    <a:bodyPr/>
                    <a:lstStyle/>
                    <a:p>
                      <a:pPr algn="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14  01040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0,0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1,8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0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80728">
                <a:tc>
                  <a:txBody>
                    <a:bodyPr/>
                    <a:lstStyle/>
                    <a:p>
                      <a:pPr algn="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)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6 640,0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6 491,1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97,8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5652">
                <a:tc>
                  <a:txBody>
                    <a:bodyPr/>
                    <a:lstStyle/>
                    <a:p>
                      <a:pPr algn="r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7 659,0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7 127,0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93,1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77740">
                <a:tc>
                  <a:txBody>
                    <a:bodyPr/>
                    <a:lstStyle/>
                    <a:p>
                      <a:pPr algn="r" fontAlgn="t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1 14 06312 04 0000 430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земель(или) земельных участков, государственная собственность на которые не разграничена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526,0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598,3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113,7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8268">
                <a:tc>
                  <a:txBody>
                    <a:bodyPr/>
                    <a:lstStyle/>
                    <a:p>
                      <a:pPr algn="r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3 524,0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1 587,2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45,0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1305">
                <a:tc>
                  <a:txBody>
                    <a:bodyPr/>
                    <a:lstStyle/>
                    <a:p>
                      <a:pPr algn="r" fontAlgn="t"/>
                      <a:r>
                        <a:rPr lang="ru-RU" sz="115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3 350,6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3 350,2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100,0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150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1 841 186,2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909 413,4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49,4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814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1 839 738,8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926 934,4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 Cyr"/>
                          <a:cs typeface="Arial" pitchFamily="34" charset="0"/>
                        </a:rPr>
                        <a:t>50,4</a:t>
                      </a:r>
                      <a:endParaRPr lang="ru-RU" sz="1150" b="1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97"/>
                <a:gridCol w="3510797"/>
                <a:gridCol w="1356444"/>
                <a:gridCol w="1436235"/>
                <a:gridCol w="1085127"/>
              </a:tblGrid>
              <a:tr h="806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 полугодие 2021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6536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10000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 Дотации бюджетам бюджетной системы      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245 379,7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133 145,0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54,3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36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20000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  <a:cs typeface="Arial" pitchFamily="34" charset="0"/>
                        </a:rPr>
                        <a:t>699 594,0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171 120,7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24,5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36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30000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  <a:cs typeface="Arial" pitchFamily="34" charset="0"/>
                        </a:rPr>
                        <a:t>763 917,3</a:t>
                      </a:r>
                      <a:endParaRPr lang="ru-RU" sz="1150" b="0" i="0" u="none" strike="noStrike" dirty="0">
                        <a:solidFill>
                          <a:schemeClr val="tx1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  <a:cs typeface="Arial" pitchFamily="34" charset="0"/>
                        </a:rPr>
                        <a:t>589 785,4</a:t>
                      </a:r>
                      <a:endParaRPr lang="ru-RU" sz="1150" b="0" i="0" u="none" strike="noStrike" dirty="0">
                        <a:solidFill>
                          <a:schemeClr val="tx1"/>
                        </a:solidFill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77,2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36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40000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00 0000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 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130 847,8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32 883,3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 Cyr"/>
                          <a:cs typeface="Arial" pitchFamily="34" charset="0"/>
                        </a:rPr>
                        <a:t>25,1</a:t>
                      </a:r>
                      <a:endParaRPr lang="ru-RU" sz="1150" b="0" i="0" u="none" strike="noStrike" dirty="0">
                        <a:latin typeface="Arial Cyr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36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2 07 00000 00 0000 000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Прочие безвозмездные поступления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1 242,6</a:t>
                      </a:r>
                      <a:endParaRPr lang="ru-RU" sz="11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791,4</a:t>
                      </a:r>
                      <a:endParaRPr lang="ru-RU" sz="11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63,7</a:t>
                      </a:r>
                      <a:endParaRPr lang="ru-RU" sz="11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099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2 18 00000 00 0000 150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остатков субсидий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5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204,8</a:t>
                      </a:r>
                      <a:endParaRPr lang="ru-RU" sz="115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5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2 066,7</a:t>
                      </a:r>
                      <a:endParaRPr lang="ru-RU" sz="115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5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5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2935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baseline="0" dirty="0" smtClean="0">
                          <a:solidFill>
                            <a:schemeClr val="dk1"/>
                          </a:solidFill>
                          <a:latin typeface="Arial Cyr"/>
                          <a:ea typeface="+mn-ea"/>
                          <a:cs typeface="+mn-cs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  <a:p>
                      <a:pPr algn="l" fontAlgn="t"/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50" b="0" i="0" u="none" strike="noStrike" dirty="0" smtClean="0">
                          <a:latin typeface="Arial Cyr"/>
                        </a:rPr>
                        <a:t>0</a:t>
                      </a:r>
                      <a:endParaRPr lang="ru-RU" sz="115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- 20 379,1</a:t>
                      </a:r>
                      <a:endParaRPr lang="ru-RU" sz="115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5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44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2 366 002,8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1 157 098,2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5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48,9</a:t>
                      </a:r>
                      <a:endParaRPr lang="ru-RU" sz="11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расходов бюджета города Воткинска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исполнение за 1 полугодие 2021 года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3572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"Город Воткинск" за 1 полугодие 2021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3999" cy="5786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570"/>
                <a:gridCol w="785818"/>
                <a:gridCol w="911367"/>
                <a:gridCol w="1117072"/>
                <a:gridCol w="686172"/>
              </a:tblGrid>
              <a:tr h="629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  2021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136 646,2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69 576,1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50,9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30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3 237,0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1 401,9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79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6 595,2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3 549,1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53,8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96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44 159,8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24 356,4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3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57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7 999,8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4 024,0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36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75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74 321,4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36 244,5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48,8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57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5 544,0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3 029,9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57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5 168,6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2 838,3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57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Другие вопросы в области национальной </a:t>
                      </a:r>
                      <a:r>
                        <a:rPr lang="ru-RU" sz="1200" b="0" i="0" u="none" strike="noStrike" dirty="0" smtClean="0">
                          <a:latin typeface="Arial Cyr"/>
                        </a:rPr>
                        <a:t>безопасности и </a:t>
                      </a:r>
                      <a:r>
                        <a:rPr lang="ru-RU" sz="1200" b="0" i="0" u="none" strike="noStrike" dirty="0">
                          <a:latin typeface="Arial Cyr"/>
                        </a:rPr>
                        <a:t>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375,4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685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4738"/>
                <a:gridCol w="802105"/>
                <a:gridCol w="882316"/>
                <a:gridCol w="1130493"/>
                <a:gridCol w="714348"/>
              </a:tblGrid>
              <a:tr h="54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 полугодие 2021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113 843,1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37 839,3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33,2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6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Транспорт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0408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6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Дорожное хозяйство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(</a:t>
                      </a:r>
                      <a:r>
                        <a:rPr lang="ru-RU" sz="1200" b="0" i="0" u="none" strike="noStrike" baseline="0" smtClean="0">
                          <a:latin typeface="Arial Cyr"/>
                        </a:rPr>
                        <a:t>дорожные фонды)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113 423,1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37 839,3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33,4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95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328 498,8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47 489,5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68 419,7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14 364,4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55 509,7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12 789,5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116 126,1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15 392,3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88 443,3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4 943,3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1 598 461,3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933 311,0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618 709,4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410 897,1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774 234,9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422 526,0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54,6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Дополнительное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образование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150 301,7</a:t>
                      </a:r>
                      <a:endParaRPr lang="ru-RU" sz="1200" b="0" i="0" u="none" strike="noStrike" dirty="0" smtClean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76 129,9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247,0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245,1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99,2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25 858,0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8 698,0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33,6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29 110,3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14 814,9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171 505,5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68 139,2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39,7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166 897,9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65 582,7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46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4 607,6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2 556,5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55,5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348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931"/>
                <a:gridCol w="736328"/>
                <a:gridCol w="970173"/>
                <a:gridCol w="1179957"/>
                <a:gridCol w="739611"/>
              </a:tblGrid>
              <a:tr h="57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 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2021 года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45 903,1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22 774,4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49,6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2 120,0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1 087,4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51,3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1 824,0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1 376,6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75,5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451,1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19 810,4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47,8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98,4</a:t>
                      </a:r>
                      <a:endParaRPr lang="ru-RU" sz="1200" b="0" i="0" u="none" strike="noStrike" dirty="0" smtClean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75 409,0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42 207,5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75 409,0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42 207,5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9 579,9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4 117,8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9 579,9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4 117,8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2 485 390,9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1 228 484,7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49,4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2596</Words>
  <PresentationFormat>Экран (4:3)</PresentationFormat>
  <Paragraphs>779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Worksheet</vt:lpstr>
      <vt:lpstr>Структура доходов бюджета города Воткинска  исполнение за 1 полугодие 2021 года ДОХОДЫ ВСЕГО  1 308 342,2 тыс.руб.</vt:lpstr>
      <vt:lpstr>Общий объем доходов за 1 полугодие 2021 год согласно классификации доходов бюджетов Российской Федерации </vt:lpstr>
      <vt:lpstr>Слайд 3</vt:lpstr>
      <vt:lpstr>Слайд 4</vt:lpstr>
      <vt:lpstr>Слайд 5</vt:lpstr>
      <vt:lpstr>Структура расходов бюджета города Воткинска исполнение за 1 полугодие 2021 года</vt:lpstr>
      <vt:lpstr>Исполнение расходов по разделам и подразделам  классификации расходов  Бюджета муниципального образования   "Город Воткинск" за 1 полугодие 2021 года  </vt:lpstr>
      <vt:lpstr>Слайд 8</vt:lpstr>
      <vt:lpstr>Слайд 9</vt:lpstr>
      <vt:lpstr>Исполнение бюджетных ассигнований по муниципальным  программам и непрограммным  направлениям расходов бюджета муниципального образования «Город Воткинск» за 1 полугодие 2021 года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dc:creator>ELENA</dc:creator>
  <cp:lastModifiedBy>USER</cp:lastModifiedBy>
  <cp:revision>491</cp:revision>
  <dcterms:modified xsi:type="dcterms:W3CDTF">2021-08-10T10:25:54Z</dcterms:modified>
</cp:coreProperties>
</file>